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t>18.11.2022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39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4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20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70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559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88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2074415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/>
              <a:t>Проектная деятельность в библиотечном формате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ru-RU" dirty="0"/>
              <a:t> Методические рекомендации для специалистов муниципальных библиотек по подготовке проектной заявки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000" dirty="0"/>
              <a:t>Продвижение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dirty="0"/>
              <a:t>Информация о проекте должна быть и на всех внутренних ресурсах учреждения: сайт, социальные сети, афиши, доски объявлений;</a:t>
            </a:r>
          </a:p>
          <a:p>
            <a:pPr rtl="0"/>
            <a:r>
              <a:rPr lang="ru-RU" dirty="0"/>
              <a:t>Сотрудничество со СМИ, профессиональными журналами, </a:t>
            </a:r>
            <a:r>
              <a:rPr lang="en-US" dirty="0"/>
              <a:t>PR</a:t>
            </a:r>
            <a:r>
              <a:rPr lang="ru-RU" dirty="0"/>
              <a:t>-службами;</a:t>
            </a:r>
          </a:p>
          <a:p>
            <a:r>
              <a:rPr lang="ru-RU" dirty="0"/>
              <a:t>Привлечение к информационному сотрудничеству волонтеров фотографов и видеографов.</a:t>
            </a:r>
          </a:p>
        </p:txBody>
      </p:sp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451" y="260648"/>
            <a:ext cx="10157354" cy="1700808"/>
          </a:xfrm>
        </p:spPr>
        <p:txBody>
          <a:bodyPr rtlCol="0"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                                                                </a:t>
            </a:r>
            <a:r>
              <a:rPr lang="ru-RU" sz="3300" dirty="0"/>
              <a:t>Проектная деятельность может реализовываться в форме проекта или в форме программы</a:t>
            </a:r>
            <a:br>
              <a:rPr lang="ru-RU" sz="3300" dirty="0"/>
            </a:br>
            <a:r>
              <a:rPr lang="ru-RU" sz="3100" dirty="0"/>
              <a:t>                                                                                                        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4759424"/>
          </a:xfrm>
        </p:spPr>
        <p:txBody>
          <a:bodyPr rtlCol="0">
            <a:normAutofit fontScale="92500" lnSpcReduction="20000"/>
          </a:bodyPr>
          <a:lstStyle/>
          <a:p>
            <a:r>
              <a:rPr lang="ru-RU" sz="2600" b="1" dirty="0"/>
              <a:t>Программа</a:t>
            </a:r>
            <a:r>
              <a:rPr lang="ru-RU" sz="2600" dirty="0"/>
              <a:t> – документ, представляющий собой цикл мероприятий по приоритетным направлениям развития библиотеки, скоординированных по ресурсам, времени, исполнителям и имеющая определенный статус.</a:t>
            </a:r>
          </a:p>
          <a:p>
            <a:r>
              <a:rPr lang="ru-RU" sz="2600" b="1" dirty="0"/>
              <a:t>Проект</a:t>
            </a:r>
            <a:r>
              <a:rPr lang="ru-RU" sz="2600" dirty="0"/>
              <a:t> – это временное объединение специалистов той или иной сферы деятельности, направленное на создание уникального продукта или услуги;</a:t>
            </a:r>
          </a:p>
          <a:p>
            <a:r>
              <a:rPr lang="ru-RU" sz="2600" b="1" dirty="0"/>
              <a:t>Проект </a:t>
            </a:r>
            <a:r>
              <a:rPr lang="ru-RU" sz="2600" dirty="0"/>
              <a:t>– это идея (задача, проблема); комплекс, взаимосвязанных мероприятий, предназначенных для достижения, в течение заданного периода времени поставленных задач с четко определенной целью. Любой проект включает замысел (проблему), средства его реализации (пути решения проблемы) и полученные в процессе реализации результаты (эффективность).</a:t>
            </a:r>
          </a:p>
          <a:p>
            <a:pPr lvl="1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212552"/>
          </a:xfrm>
        </p:spPr>
        <p:txBody>
          <a:bodyPr rtlCol="0">
            <a:normAutofit fontScale="90000"/>
          </a:bodyPr>
          <a:lstStyle/>
          <a:p>
            <a:br>
              <a:rPr lang="ru-RU" dirty="0"/>
            </a:br>
            <a:r>
              <a:rPr lang="ru-RU" sz="3600" dirty="0"/>
              <a:t>Основные особенности проекта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ru-RU" dirty="0"/>
              <a:t>Четкая ориентация на достижение определенной цели и задач; комплексность предполагаемых работ;</a:t>
            </a:r>
          </a:p>
          <a:p>
            <a:r>
              <a:rPr lang="ru-RU" dirty="0"/>
              <a:t>Ограниченность по времени, материальным и трудовым ресурсам;</a:t>
            </a:r>
          </a:p>
          <a:p>
            <a:r>
              <a:rPr lang="ru-RU" dirty="0"/>
              <a:t>Уникальность, отличительные особенности и признаки; </a:t>
            </a:r>
          </a:p>
          <a:p>
            <a:r>
              <a:rPr lang="ru-RU" dirty="0"/>
              <a:t>Идея проекта должна соответствовать миссии библиотеки, приоритетным направлениям;</a:t>
            </a:r>
          </a:p>
          <a:p>
            <a:r>
              <a:rPr lang="ru-RU" dirty="0"/>
              <a:t>Из названия проекта должно быть максимально понятно, что представляет собой проект: тема, цель и ожидаемый результат. 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200" dirty="0"/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000" b="1" dirty="0"/>
              <a:t>Цель</a:t>
            </a:r>
            <a:r>
              <a:rPr lang="ru-RU" sz="8000" dirty="0"/>
              <a:t> – главное достижение в единственном числе.</a:t>
            </a:r>
          </a:p>
          <a:p>
            <a:pPr>
              <a:lnSpc>
                <a:spcPct val="120000"/>
              </a:lnSpc>
            </a:pPr>
            <a:r>
              <a:rPr lang="ru-RU" sz="8000" b="1" dirty="0"/>
              <a:t>Цель </a:t>
            </a:r>
            <a:r>
              <a:rPr lang="ru-RU" sz="8000" dirty="0"/>
              <a:t>– конечный, долгосрочный и ожидаемый результат.</a:t>
            </a:r>
          </a:p>
          <a:p>
            <a:pPr>
              <a:lnSpc>
                <a:spcPct val="120000"/>
              </a:lnSpc>
            </a:pPr>
            <a:r>
              <a:rPr lang="ru-RU" sz="8000" b="1" dirty="0"/>
              <a:t>Цель </a:t>
            </a:r>
            <a:r>
              <a:rPr lang="ru-RU" sz="8000" dirty="0"/>
              <a:t>–</a:t>
            </a:r>
            <a:r>
              <a:rPr lang="ru-RU" sz="8000" b="1" dirty="0"/>
              <a:t> </a:t>
            </a:r>
            <a:r>
              <a:rPr lang="ru-RU" sz="8000" dirty="0"/>
              <a:t>результат, который содержит общие утверждения и выражается в основном существительными в именительном падеже;</a:t>
            </a:r>
          </a:p>
          <a:p>
            <a:pPr>
              <a:lnSpc>
                <a:spcPct val="120000"/>
              </a:lnSpc>
            </a:pPr>
            <a:r>
              <a:rPr lang="ru-RU" sz="8000" dirty="0"/>
              <a:t>Формулируя цель нужно ответить на следующие вопросы: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000" dirty="0"/>
              <a:t>1. для кого? (определить целевую аудиторию - ЦА)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000" dirty="0"/>
              <a:t>2. что?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000" dirty="0"/>
              <a:t>3. где?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000" dirty="0"/>
              <a:t>4. когда?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200" dirty="0"/>
              <a:t>Задачи и методы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ru-RU" sz="9600" b="1" dirty="0"/>
              <a:t>Задачи </a:t>
            </a:r>
            <a:r>
              <a:rPr lang="ru-RU" sz="9600" dirty="0"/>
              <a:t>–</a:t>
            </a:r>
            <a:r>
              <a:rPr lang="en-US" sz="9600" dirty="0"/>
              <a:t> </a:t>
            </a:r>
            <a:r>
              <a:rPr lang="ru-RU" sz="9600" dirty="0"/>
              <a:t>промежуточные итоговые результаты проекта. Задачи всегда предусматривают совершение определенного действия, это что будет сделано для достижения цели; формулируются в основном глаголами (создать, изменить, увеличить, улучшить и т. п.). Задач должно быть не более 5;</a:t>
            </a:r>
          </a:p>
          <a:p>
            <a:pPr>
              <a:lnSpc>
                <a:spcPct val="110000"/>
              </a:lnSpc>
            </a:pPr>
            <a:r>
              <a:rPr lang="ru-RU" sz="9600" b="1" dirty="0"/>
              <a:t>Методы </a:t>
            </a:r>
            <a:r>
              <a:rPr lang="ru-RU" sz="9600" dirty="0"/>
              <a:t>– это инструменты, с помощью которых достигается цель проекта. К методам относятся приемы, способы действия, мероприятия, которые необходимо провести для решения поставленных задач и достижения намеченного желаемого результата. Очень важно показать причины выбора именно таких мероприятий, обосновать их.</a:t>
            </a:r>
          </a:p>
          <a:p>
            <a:pPr algn="just">
              <a:lnSpc>
                <a:spcPct val="110000"/>
              </a:lnSpc>
            </a:pP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000" dirty="0"/>
              <a:t>Актуальность и общественная значимость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/>
              <a:t>Лаконичное описание, в чем состоит актуальность проекта для целевой группы/групп; </a:t>
            </a:r>
          </a:p>
          <a:p>
            <a:pPr rtl="0"/>
            <a:r>
              <a:rPr lang="ru-RU" dirty="0"/>
              <a:t>Обязательным элементом при определении актуальности и значимости являются исследования по тематической направленности проекта. </a:t>
            </a:r>
          </a:p>
          <a:p>
            <a:pPr rtl="0"/>
            <a:r>
              <a:rPr lang="ru-RU" dirty="0"/>
              <a:t>Ценность творческой составляющей проекта (мастер-классы, творческие лаборатории и др.) для целевых групп;</a:t>
            </a:r>
          </a:p>
          <a:p>
            <a:r>
              <a:rPr lang="ru-RU" dirty="0"/>
              <a:t>Проект направлен в полной мере на решение именно тех проблем, которые обозначены как значимые для конкретной территории.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200" dirty="0"/>
              <a:t>Концепция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Концепция проекта должна основываться на исследованиях по данной теме – ее актуальности и значимости для конкретной целевой аудитории;</a:t>
            </a:r>
          </a:p>
          <a:p>
            <a:pPr>
              <a:lnSpc>
                <a:spcPct val="100000"/>
              </a:lnSpc>
            </a:pPr>
            <a:r>
              <a:rPr lang="ru-RU" dirty="0"/>
              <a:t>Календарный план – таблица мероприятий проекта с указанием последовательности их выполнения, сроков, ожидаемых результатов, ответственных лиц;</a:t>
            </a:r>
          </a:p>
          <a:p>
            <a:pPr>
              <a:lnSpc>
                <a:spcPct val="100000"/>
              </a:lnSpc>
            </a:pPr>
            <a:r>
              <a:rPr lang="ru-RU" dirty="0"/>
              <a:t>Творческая концепция проекта четко взаимосвязана с тематическими направлениями мероприятий; </a:t>
            </a:r>
          </a:p>
          <a:p>
            <a:r>
              <a:rPr lang="ru-RU" dirty="0"/>
              <a:t>Планирование качественных и количественных показателей – что и как изменится у представителей целевых групп после реализации мероприятий проекта? </a:t>
            </a:r>
          </a:p>
          <a:p>
            <a:r>
              <a:rPr lang="ru-RU" dirty="0"/>
              <a:t>Ожидаемые конечные результаты и оценка эффективности реализации проекта,– критерии оценки – как будут собираться данные о ходе проекта, какие способы их анализа будут применяться (анкеты, вопросники, отзывы и т. д.).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200" dirty="0"/>
              <a:t>Формирование бюджета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4470400"/>
          </a:xfrm>
        </p:spPr>
        <p:txBody>
          <a:bodyPr rtlCol="0">
            <a:normAutofit lnSpcReduction="10000"/>
          </a:bodyPr>
          <a:lstStyle/>
          <a:p>
            <a:pPr rtl="0"/>
            <a:endParaRPr lang="ru-RU" dirty="0"/>
          </a:p>
          <a:p>
            <a:r>
              <a:rPr lang="ru-RU" dirty="0"/>
              <a:t>Бюджет должен быть не только подробным, но и обоснованным, то есть с подкрепленными коммерческими предложениями, ссылками на сайты поставщиков и другими источниками;</a:t>
            </a:r>
          </a:p>
          <a:p>
            <a:r>
              <a:rPr lang="ru-RU" dirty="0"/>
              <a:t>Бюджет должен быть связан логически с целями и задачами проекта, календарным планом;</a:t>
            </a:r>
          </a:p>
          <a:p>
            <a:r>
              <a:rPr lang="ru-RU" dirty="0" err="1"/>
              <a:t>Софинансирование</a:t>
            </a:r>
            <a:r>
              <a:rPr lang="ru-RU" dirty="0"/>
              <a:t> – собственный вклад является немаловажной частью при формировании бюджета. Он также должен быть прописан в проекте, с комментариями – из каких источников он складывается. </a:t>
            </a:r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000" dirty="0"/>
              <a:t>Успех в реализации проекта и программы зависит от слаженной работы команды и партнеров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ru-RU" dirty="0"/>
              <a:t>Безусловно, что основным генератором идеи является один человек, но реализация проекта возможна при участии нескольких лиц, поэтому необходимо на старте проекта правильно сформировать команду из 4-6 человек.</a:t>
            </a:r>
          </a:p>
          <a:p>
            <a:r>
              <a:rPr lang="ru-RU" dirty="0"/>
              <a:t>Хорошо сформированная команда проекта чётко знает его цель, задачи, методы решения данных задач, а также качественные и количественные результаты, на достижение которых направлен проект;</a:t>
            </a:r>
          </a:p>
          <a:p>
            <a:r>
              <a:rPr lang="ru-RU" dirty="0"/>
              <a:t>На этапе подготовки заявки необходимо выбрать и привлечь партнёров проекта – организации, ведомства и т.д., оказывающие поддержку (конкретную, реальную) в реализации данного проекта.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“День открытых дверей в классе”</Template>
  <TotalTime>719</TotalTime>
  <Words>742</Words>
  <Application>Microsoft Office PowerPoint</Application>
  <PresentationFormat>Произвольный</PresentationFormat>
  <Paragraphs>58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Презентация "День открытых дверей в классе"</vt:lpstr>
      <vt:lpstr>Проектная деятельность в библиотечном формате</vt:lpstr>
      <vt:lpstr>                                                                           Проектная деятельность может реализовываться в форме проекта или в форме программы                                                                                                            </vt:lpstr>
      <vt:lpstr> Основные особенности проекта  </vt:lpstr>
      <vt:lpstr>Цель проекта</vt:lpstr>
      <vt:lpstr>Задачи и методы проекта</vt:lpstr>
      <vt:lpstr>Актуальность и общественная значимость проекта</vt:lpstr>
      <vt:lpstr>Концепция проекта </vt:lpstr>
      <vt:lpstr>Формирование бюджета</vt:lpstr>
      <vt:lpstr>Успех в реализации проекта и программы зависит от слаженной работы команды и партнеров  </vt:lpstr>
      <vt:lpstr>Продвижение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2022-11-17T03:24:47Z</dcterms:created>
  <dcterms:modified xsi:type="dcterms:W3CDTF">2022-11-18T07:23:16Z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